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4" r:id="rId3"/>
    <p:sldId id="315" r:id="rId4"/>
    <p:sldId id="316" r:id="rId5"/>
    <p:sldId id="318" r:id="rId6"/>
    <p:sldId id="319" r:id="rId7"/>
    <p:sldId id="320" r:id="rId8"/>
    <p:sldId id="321" r:id="rId9"/>
    <p:sldId id="322" r:id="rId10"/>
    <p:sldId id="301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22" autoAdjust="0"/>
  </p:normalViewPr>
  <p:slideViewPr>
    <p:cSldViewPr>
      <p:cViewPr varScale="1">
        <p:scale>
          <a:sx n="68" d="100"/>
          <a:sy n="68" d="100"/>
        </p:scale>
        <p:origin x="9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PT" smtClean="0"/>
              <a:t>ISEG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3DE06-39F5-4F17-AA5A-9AB770BE55A5}" type="datetimeFigureOut">
              <a:rPr lang="pt-PT" smtClean="0"/>
              <a:pPr/>
              <a:t>21-03-2014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ED538-085F-4598-B62B-4AA83B3BDD4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581521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PT" smtClean="0"/>
              <a:t>ISEG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1098-409F-41C9-AAB8-C72EDF89E3CD}" type="datetimeFigureOut">
              <a:rPr lang="pt-PT" smtClean="0"/>
              <a:pPr/>
              <a:t>21-03-2014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9C66C-F6D0-48E2-AD04-EFC03A3919A6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80827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1</a:t>
            </a:fld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4401098-409F-41C9-AAB8-C72EDF89E3CD}" type="datetimeFigureOut">
              <a:rPr lang="pt-PT" smtClean="0"/>
              <a:pPr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0573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10</a:t>
            </a:fld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4401098-409F-41C9-AAB8-C72EDF89E3CD}" type="datetimeFigureOut">
              <a:rPr lang="pt-PT" smtClean="0"/>
              <a:pPr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2573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BF68BE-6E6A-4A7A-8F68-B324F9DC2327}" type="datetime1">
              <a:rPr lang="pt-PT" smtClean="0"/>
              <a:pPr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8801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BF68BE-6E6A-4A7A-8F68-B324F9DC2327}" type="datetime1">
              <a:rPr lang="pt-PT" smtClean="0"/>
              <a:pPr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3454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BF68BE-6E6A-4A7A-8F68-B324F9DC2327}" type="datetime1">
              <a:rPr lang="pt-PT" smtClean="0"/>
              <a:pPr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8533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5</a:t>
            </a:fld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4401098-409F-41C9-AAB8-C72EDF89E3CD}" type="datetimeFigureOut">
              <a:rPr lang="pt-PT" smtClean="0"/>
              <a:pPr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7137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BF68BE-6E6A-4A7A-8F68-B324F9DC2327}" type="datetime1">
              <a:rPr lang="pt-PT" smtClean="0"/>
              <a:pPr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62649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BF68BE-6E6A-4A7A-8F68-B324F9DC2327}" type="datetime1">
              <a:rPr lang="pt-PT" smtClean="0"/>
              <a:pPr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4928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BF68BE-6E6A-4A7A-8F68-B324F9DC2327}" type="datetime1">
              <a:rPr lang="pt-PT" smtClean="0"/>
              <a:pPr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47347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9C66C-F6D0-48E2-AD04-EFC03A3919A6}" type="slidenum">
              <a:rPr lang="pt-PT" smtClean="0"/>
              <a:pPr/>
              <a:t>9</a:t>
            </a:fld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F333B72-E266-4E8A-82A1-F94FA30959E9}" type="datetime1">
              <a:rPr lang="pt-PT" smtClean="0"/>
              <a:t>21-03-2014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Pós-Graduação Gestão de projetos</a:t>
            </a:r>
            <a:endParaRPr lang="pt-PT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pt-PT" smtClean="0"/>
              <a:t>ISEG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65775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09567"/>
            <a:ext cx="2286000" cy="6048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76200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21772" y="179388"/>
            <a:ext cx="7055427" cy="963612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2298713" cy="602593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021772" y="274638"/>
            <a:ext cx="7055427" cy="7045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77724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21772" y="274638"/>
            <a:ext cx="7055427" cy="7045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3829050" cy="4831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3810000" cy="4831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021772" y="274638"/>
            <a:ext cx="7055427" cy="70459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28600" y="1341438"/>
            <a:ext cx="3810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981200"/>
            <a:ext cx="3810000" cy="4144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7200" y="1331025"/>
            <a:ext cx="3810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267200" y="1981200"/>
            <a:ext cx="3810000" cy="4144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21772" y="274638"/>
            <a:ext cx="7055427" cy="7045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21772" y="274638"/>
            <a:ext cx="7055427" cy="7045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77724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1772" y="179388"/>
            <a:ext cx="7055427" cy="963612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371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021772" y="179388"/>
            <a:ext cx="7055427" cy="963612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3810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4"/>
            <a:ext cx="3810000" cy="4302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7200" y="1535113"/>
            <a:ext cx="3810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7200" y="2174874"/>
            <a:ext cx="3810000" cy="4302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021772" y="179388"/>
            <a:ext cx="7055427" cy="963612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21772" y="179388"/>
            <a:ext cx="7055427" cy="963612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119202"/>
            <a:ext cx="900545" cy="860029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8" y="5847303"/>
            <a:ext cx="900545" cy="86002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 rot="16200000">
            <a:off x="8273596" y="606425"/>
            <a:ext cx="10096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5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© Fnap </a:t>
            </a:r>
            <a:r>
              <a:rPr lang="pt-PT" sz="105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2013</a:t>
            </a:r>
            <a:endParaRPr lang="pt-PT" sz="105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7703EC-81DA-44A6-9139-B67CE6EAA507}" type="datetime1">
              <a:rPr lang="en-US" smtClean="0"/>
              <a:pPr/>
              <a:t>3/21/2014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09" r:id="rId12"/>
    <p:sldLayoutId id="2147483710" r:id="rId13"/>
    <p:sldLayoutId id="2147483712" r:id="rId14"/>
    <p:sldLayoutId id="2147483713" r:id="rId15"/>
    <p:sldLayoutId id="2147483714" r:id="rId16"/>
    <p:sldLayoutId id="2147483716" r:id="rId17"/>
    <p:sldLayoutId id="2147483718" r:id="rId18"/>
    <p:sldLayoutId id="2147483719" r:id="rId1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543800" cy="685800"/>
          </a:xfrm>
        </p:spPr>
        <p:txBody>
          <a:bodyPr anchor="ctr" anchorCtr="0"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PT" sz="3800" b="1" dirty="0" smtClean="0"/>
              <a:t>Fundamentos de UML</a:t>
            </a:r>
            <a:endParaRPr lang="pt-PT" sz="3800" b="1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133600" y="2743200"/>
            <a:ext cx="6096000" cy="6096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PT" sz="2800" b="1" dirty="0" smtClean="0"/>
              <a:t>Exercícios UML (Biblioteca)</a:t>
            </a:r>
            <a:endParaRPr lang="pt-PT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248400" y="6245423"/>
            <a:ext cx="1981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+mn-cs"/>
              </a:rPr>
              <a:t>ISEG/UL </a:t>
            </a:r>
            <a:r>
              <a:rPr lang="pt-PT" sz="1400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+mn-cs"/>
              </a:rPr>
              <a:t>– </a:t>
            </a:r>
            <a:r>
              <a:rPr lang="pt-PT" sz="14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+mn-cs"/>
              </a:rPr>
              <a:t>Fev. 2014</a:t>
            </a:r>
            <a:endParaRPr lang="pt-PT" sz="1400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48400" y="6019800"/>
            <a:ext cx="1981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20000"/>
              </a:spcBef>
              <a:defRPr/>
            </a:pPr>
            <a:r>
              <a:rPr lang="pt-PT" sz="1200" b="1" kern="0" dirty="0">
                <a:latin typeface="+mn-lt"/>
                <a:cs typeface="+mn-cs"/>
              </a:rPr>
              <a:t>Fernando A. </a:t>
            </a:r>
            <a:r>
              <a:rPr lang="pt-PT" sz="1200" b="1" kern="0" dirty="0" smtClean="0">
                <a:latin typeface="+mn-lt"/>
                <a:cs typeface="+mn-cs"/>
              </a:rPr>
              <a:t>Pereira</a:t>
            </a:r>
          </a:p>
        </p:txBody>
      </p:sp>
      <p:pic>
        <p:nvPicPr>
          <p:cNvPr id="1030" name="Picture 6" descr="http://upload.wikimedia.org/wikipedia/en/2/2d/UML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29836"/>
            <a:ext cx="3436784" cy="2443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Documents and Settings\po150035\Local Settings\Temporary Internet Files\Content.IE5\KXUF09I3\MPj0390083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276600"/>
            <a:ext cx="2348179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685800" y="1828800"/>
            <a:ext cx="4114800" cy="12192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Obrigado Pela Vossa Atenção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5800" y="3581400"/>
            <a:ext cx="4114800" cy="9906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5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Questões?</a:t>
            </a:r>
            <a:endParaRPr kumimoji="0" lang="pt-PT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543800" cy="762000"/>
          </a:xfrm>
        </p:spPr>
        <p:txBody>
          <a:bodyPr anchor="ctr" anchorCtr="0">
            <a:normAutofit/>
          </a:bodyPr>
          <a:lstStyle/>
          <a:p>
            <a:r>
              <a:rPr lang="pt-PT" dirty="0" smtClean="0"/>
              <a:t>SI Para Gestão de Biblioteca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524000"/>
            <a:ext cx="8229600" cy="5105400"/>
          </a:xfrm>
        </p:spPr>
        <p:txBody>
          <a:bodyPr>
            <a:noAutofit/>
          </a:bodyPr>
          <a:lstStyle/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700" dirty="0" smtClean="0"/>
              <a:t>Da entrevista com o responsável da biblioteca de uma universidade, resultou a seguinte descrição para um novo sistema informático</a:t>
            </a:r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t-PT" sz="1700" dirty="0"/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700" i="1" dirty="0">
                <a:solidFill>
                  <a:schemeClr val="bg1">
                    <a:lumMod val="50000"/>
                  </a:schemeClr>
                </a:solidFill>
              </a:rPr>
              <a:t>“Uma das atividades principais da biblioteca é efetuar o empréstimo de publicações aos alunos da universidade. O empréstimo é registado pelos funcionários da </a:t>
            </a:r>
            <a:r>
              <a:rPr lang="pt-PT" sz="1700" i="1" dirty="0" smtClean="0">
                <a:solidFill>
                  <a:schemeClr val="bg1">
                    <a:lumMod val="50000"/>
                  </a:schemeClr>
                </a:solidFill>
              </a:rPr>
              <a:t>biblioteca, que também consultam diariamente os empréstimos cujos prazos foram ultrapassados. Todo este processo é efetuado manualmente, sendo muito ineficiente. Espera-se que o novo sistema resolva esta situação.</a:t>
            </a:r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700" i="1" dirty="0" smtClean="0">
                <a:solidFill>
                  <a:schemeClr val="bg1">
                    <a:lumMod val="50000"/>
                  </a:schemeClr>
                </a:solidFill>
              </a:rPr>
              <a:t>Os alunos necessitam de pesquisar os livros existentes na biblioteca. Caso um livro esteja requisitado, é mostrada a data esperada de entrega.”</a:t>
            </a:r>
            <a:endParaRPr lang="pt-PT" sz="1700" i="1" dirty="0">
              <a:solidFill>
                <a:schemeClr val="bg1">
                  <a:lumMod val="50000"/>
                </a:schemeClr>
              </a:solidFill>
            </a:endParaRPr>
          </a:p>
          <a:p>
            <a:pPr marL="354013" lvl="1"/>
            <a:endParaRPr lang="pt-PT" sz="2000" dirty="0" smtClean="0"/>
          </a:p>
          <a:p>
            <a:pPr lvl="1"/>
            <a:endParaRPr lang="pt-PT" b="1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543800" cy="762000"/>
          </a:xfrm>
        </p:spPr>
        <p:txBody>
          <a:bodyPr anchor="ctr" anchorCtr="0">
            <a:normAutofit/>
          </a:bodyPr>
          <a:lstStyle/>
          <a:p>
            <a:r>
              <a:rPr lang="pt-PT" dirty="0" smtClean="0"/>
              <a:t>SI Para Gestão de Biblioteca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905000"/>
            <a:ext cx="8229600" cy="4724400"/>
          </a:xfrm>
        </p:spPr>
        <p:txBody>
          <a:bodyPr>
            <a:noAutofit/>
          </a:bodyPr>
          <a:lstStyle/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550" b="1" dirty="0" smtClean="0"/>
              <a:t>PB</a:t>
            </a:r>
            <a:r>
              <a:rPr lang="pt-PT" sz="1550" dirty="0" smtClean="0"/>
              <a:t>: Como é que funciona o processo de empréstimo de publicações?</a:t>
            </a:r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550" b="1" dirty="0" smtClean="0">
                <a:solidFill>
                  <a:schemeClr val="bg1">
                    <a:lumMod val="50000"/>
                  </a:schemeClr>
                </a:solidFill>
              </a:rPr>
              <a:t>JA</a:t>
            </a:r>
            <a:r>
              <a:rPr lang="pt-PT" sz="1550" dirty="0" smtClean="0">
                <a:solidFill>
                  <a:schemeClr val="bg1">
                    <a:lumMod val="50000"/>
                  </a:schemeClr>
                </a:solidFill>
              </a:rPr>
              <a:t>: Neste momento as publicações disponíveis para os alunos são os livros e as revistas que assinamos. Um aluno dirige-se com a publicação que pretende requisitar ao balção de atendimento para preencher a ficha de empréstimo. Tem de efetuar uma ficha para cada publicação, preenchendo o nº de cota e o titulo. Caso seja um livro terá de preencher os respetivos autores</a:t>
            </a:r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550" b="1" dirty="0" smtClean="0"/>
              <a:t>PB:</a:t>
            </a:r>
            <a:r>
              <a:rPr lang="pt-PT" sz="1550" dirty="0" smtClean="0"/>
              <a:t> Existe algum limite no numero de empréstimos?</a:t>
            </a:r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550" b="1" dirty="0" smtClean="0">
                <a:solidFill>
                  <a:schemeClr val="bg1">
                    <a:lumMod val="50000"/>
                  </a:schemeClr>
                </a:solidFill>
              </a:rPr>
              <a:t>JA:</a:t>
            </a:r>
            <a:r>
              <a:rPr lang="pt-PT" sz="1550" dirty="0" smtClean="0">
                <a:solidFill>
                  <a:schemeClr val="bg1">
                    <a:lumMod val="50000"/>
                  </a:schemeClr>
                </a:solidFill>
              </a:rPr>
              <a:t> Sim. No máximo o aluno pode efetuar 3 empréstimos</a:t>
            </a:r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550" b="1" dirty="0" smtClean="0"/>
              <a:t>PB: </a:t>
            </a:r>
            <a:r>
              <a:rPr lang="pt-PT" sz="1550" dirty="0" smtClean="0"/>
              <a:t>Qual o procedimento quando chega uma nova publicação?</a:t>
            </a:r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550" dirty="0" smtClean="0">
                <a:solidFill>
                  <a:schemeClr val="bg1">
                    <a:lumMod val="50000"/>
                  </a:schemeClr>
                </a:solidFill>
              </a:rPr>
              <a:t>JA: Quando chega uma nova publicação ela é encaminhada para o responsável pela catalogação, onde será analisada e definida a sua área de conhecimento, Existem várias áreas pré-definidas como, por exemplo, Sociologia, Psicologia, Informática, etc. Novas áreas de conhecimento podem ser definidas</a:t>
            </a:r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550" b="1" dirty="0" smtClean="0"/>
              <a:t>PB:</a:t>
            </a:r>
            <a:r>
              <a:rPr lang="pt-PT" sz="1550" dirty="0" smtClean="0"/>
              <a:t> Existe alguma informação especifica sobre cada uma das publicações?</a:t>
            </a:r>
          </a:p>
          <a:p>
            <a:pPr marL="125413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1550" b="1" dirty="0" smtClean="0">
                <a:solidFill>
                  <a:schemeClr val="bg1">
                    <a:lumMod val="50000"/>
                  </a:schemeClr>
                </a:solidFill>
              </a:rPr>
              <a:t>JA:</a:t>
            </a:r>
            <a:r>
              <a:rPr lang="pt-PT" sz="1550" dirty="0" smtClean="0">
                <a:solidFill>
                  <a:schemeClr val="bg1">
                    <a:lumMod val="50000"/>
                  </a:schemeClr>
                </a:solidFill>
              </a:rPr>
              <a:t> Para cada livro temos de registar o seu numero de identificação internacional, ISBN, e para as revistas registamos a sua periodicidade</a:t>
            </a:r>
            <a:endParaRPr lang="pt-PT" sz="1550" dirty="0">
              <a:solidFill>
                <a:schemeClr val="bg1">
                  <a:lumMod val="50000"/>
                </a:schemeClr>
              </a:solidFill>
            </a:endParaRPr>
          </a:p>
          <a:p>
            <a:pPr marL="354013" lvl="1"/>
            <a:endParaRPr lang="pt-PT" sz="2000" dirty="0" smtClean="0"/>
          </a:p>
          <a:p>
            <a:pPr lvl="1"/>
            <a:endParaRPr lang="pt-PT" b="1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7294" y="1143000"/>
            <a:ext cx="8078506" cy="6155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pt-PT" sz="1700" b="1" dirty="0"/>
              <a:t>Excerto da entrevista efetuada pelo consultor </a:t>
            </a:r>
            <a:r>
              <a:rPr lang="pt-PT" sz="1700" dirty="0"/>
              <a:t>Paulo Bastos</a:t>
            </a:r>
            <a:r>
              <a:rPr lang="pt-PT" sz="1700" b="1" dirty="0"/>
              <a:t> ao responsável da </a:t>
            </a:r>
            <a:r>
              <a:rPr lang="pt-PT" sz="1700" b="1" dirty="0" smtClean="0"/>
              <a:t>biblioteca </a:t>
            </a:r>
            <a:r>
              <a:rPr lang="pt-PT" sz="1700" dirty="0" smtClean="0"/>
              <a:t>João Almeida</a:t>
            </a:r>
            <a:r>
              <a:rPr lang="pt-PT" sz="1700" b="1" dirty="0" smtClean="0"/>
              <a:t> </a:t>
            </a:r>
            <a:r>
              <a:rPr lang="pt-PT" sz="1700" b="1" dirty="0"/>
              <a:t>com informação adicional à descrição apresentada </a:t>
            </a:r>
            <a:r>
              <a:rPr lang="pt-PT" sz="1700" b="1" dirty="0" smtClean="0"/>
              <a:t>anteriormente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343508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543800" cy="762000"/>
          </a:xfrm>
        </p:spPr>
        <p:txBody>
          <a:bodyPr anchor="ctr" anchorCtr="0">
            <a:normAutofit/>
          </a:bodyPr>
          <a:lstStyle/>
          <a:p>
            <a:r>
              <a:rPr lang="pt-PT" dirty="0" smtClean="0"/>
              <a:t>SI Para Gestão de Biblioteca</a:t>
            </a:r>
            <a:endParaRPr lang="pt-PT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Identifique os Objetos relevantes para o Sistema e as respetivas Classes</a:t>
            </a:r>
          </a:p>
          <a:p>
            <a:endParaRPr lang="pt-PT" dirty="0" smtClean="0"/>
          </a:p>
          <a:p>
            <a:r>
              <a:rPr lang="pt-PT" dirty="0" smtClean="0"/>
              <a:t>Para cada Classe proponha as respetivos:</a:t>
            </a:r>
          </a:p>
          <a:p>
            <a:pPr lvl="1"/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Atributos e Operações</a:t>
            </a:r>
          </a:p>
          <a:p>
            <a:pPr lvl="1"/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Visibilidade</a:t>
            </a:r>
          </a:p>
          <a:p>
            <a:pPr lvl="1"/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Tipos de dados básicos</a:t>
            </a:r>
          </a:p>
          <a:p>
            <a:pPr lvl="1"/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Associações</a:t>
            </a:r>
          </a:p>
          <a:p>
            <a:pPr lvl="1"/>
            <a:endParaRPr lang="pt-PT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PT" dirty="0"/>
              <a:t>Desenhe o Diagrama de Classes do Sistema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307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4198391"/>
            <a:ext cx="4800600" cy="1745209"/>
          </a:xfrm>
        </p:spPr>
        <p:txBody>
          <a:bodyPr lIns="36000" tIns="36000" rIns="36000" bIns="36000">
            <a:noAutofit/>
          </a:bodyPr>
          <a:lstStyle/>
          <a:p>
            <a:pPr marL="0" indent="0" algn="ctr">
              <a:buNone/>
            </a:pPr>
            <a:r>
              <a:rPr lang="pt-PT" sz="3200" b="1" dirty="0" smtClean="0"/>
              <a:t>Sistema Gestão de Biblioteca</a:t>
            </a:r>
          </a:p>
          <a:p>
            <a:pPr marL="0" indent="0" algn="ctr">
              <a:buNone/>
            </a:pPr>
            <a:r>
              <a:rPr lang="pt-PT" sz="2800" b="1" dirty="0" smtClean="0">
                <a:solidFill>
                  <a:schemeClr val="bg1">
                    <a:lumMod val="50000"/>
                  </a:schemeClr>
                </a:solidFill>
              </a:rPr>
              <a:t>Resolução - Exercício</a:t>
            </a:r>
            <a:endParaRPr lang="pt-PT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http://www.visual-paradigm.com/VPGallery/img/diagrams/Class/Class-Diagr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68872"/>
            <a:ext cx="2757394" cy="24590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677306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239000" cy="762000"/>
          </a:xfrm>
        </p:spPr>
        <p:txBody>
          <a:bodyPr anchor="ctr" anchorCtr="0">
            <a:normAutofit fontScale="90000"/>
          </a:bodyPr>
          <a:lstStyle/>
          <a:p>
            <a:r>
              <a:rPr lang="pt-PT" sz="3200" dirty="0" smtClean="0"/>
              <a:t>Identificar os Objetos Relevantes para o Sistema</a:t>
            </a:r>
            <a:endParaRPr lang="pt-PT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PT" dirty="0" smtClean="0"/>
              <a:t>Como se identificam Objetos?</a:t>
            </a:r>
          </a:p>
          <a:p>
            <a:pPr lvl="1" algn="just"/>
            <a:r>
              <a:rPr lang="pt-PT" sz="1600" dirty="0">
                <a:solidFill>
                  <a:schemeClr val="bg1">
                    <a:lumMod val="50000"/>
                  </a:schemeClr>
                </a:solidFill>
              </a:rPr>
              <a:t>Geralmente </a:t>
            </a:r>
            <a:r>
              <a:rPr lang="pt-PT" sz="1600" b="1" dirty="0">
                <a:solidFill>
                  <a:schemeClr val="bg1">
                    <a:lumMod val="50000"/>
                  </a:schemeClr>
                </a:solidFill>
              </a:rPr>
              <a:t>antes de identificar os objetos</a:t>
            </a:r>
            <a:r>
              <a:rPr lang="pt-PT" sz="1600" dirty="0">
                <a:solidFill>
                  <a:schemeClr val="bg1">
                    <a:lumMod val="50000"/>
                  </a:schemeClr>
                </a:solidFill>
              </a:rPr>
              <a:t>, procuram-se as </a:t>
            </a:r>
            <a:r>
              <a:rPr lang="pt-PT" sz="1600" b="1" dirty="0">
                <a:solidFill>
                  <a:schemeClr val="bg1">
                    <a:lumMod val="50000"/>
                  </a:schemeClr>
                </a:solidFill>
              </a:rPr>
              <a:t>classes de objetos </a:t>
            </a:r>
            <a:r>
              <a:rPr lang="pt-PT" sz="1600" b="1" dirty="0" smtClean="0">
                <a:solidFill>
                  <a:schemeClr val="bg1">
                    <a:lumMod val="50000"/>
                  </a:schemeClr>
                </a:solidFill>
              </a:rPr>
              <a:t>relevantes para o sistema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, procurando</a:t>
            </a:r>
            <a:r>
              <a:rPr lang="pt-PT" sz="1600" dirty="0">
                <a:solidFill>
                  <a:schemeClr val="bg1">
                    <a:lumMod val="50000"/>
                  </a:schemeClr>
                </a:solidFill>
              </a:rPr>
              <a:t>, nos textos que descrevem aquilo que queremos que o sistema faça (requisitos funcionais), as palavras que são substantivos</a:t>
            </a:r>
          </a:p>
          <a:p>
            <a:pPr lvl="1" algn="just"/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Numa </a:t>
            </a:r>
            <a:r>
              <a:rPr lang="pt-PT" sz="1600" b="1" dirty="0" smtClean="0">
                <a:solidFill>
                  <a:schemeClr val="bg1">
                    <a:lumMod val="50000"/>
                  </a:schemeClr>
                </a:solidFill>
              </a:rPr>
              <a:t>2ª fase refina-se a lista, eliminando as Classes desnecessárias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. Isto é, </a:t>
            </a:r>
            <a:r>
              <a:rPr lang="pt-PT" sz="1600" dirty="0">
                <a:solidFill>
                  <a:schemeClr val="bg1">
                    <a:lumMod val="50000"/>
                  </a:schemeClr>
                </a:solidFill>
              </a:rPr>
              <a:t>que não fazem parte do âmbito do sistema, que são muito 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genéricos, ou demasiado concretas, </a:t>
            </a:r>
            <a:r>
              <a:rPr lang="pt-PT" sz="1600" dirty="0">
                <a:solidFill>
                  <a:schemeClr val="bg1">
                    <a:lumMod val="50000"/>
                  </a:schemeClr>
                </a:solidFill>
              </a:rPr>
              <a:t>ou que 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são </a:t>
            </a:r>
            <a:r>
              <a:rPr lang="pt-PT" sz="1600" dirty="0">
                <a:solidFill>
                  <a:schemeClr val="bg1">
                    <a:lumMod val="50000"/>
                  </a:schemeClr>
                </a:solidFill>
              </a:rPr>
              <a:t>sinónimos</a:t>
            </a:r>
          </a:p>
          <a:p>
            <a:r>
              <a:rPr lang="pt-PT" dirty="0" smtClean="0"/>
              <a:t>Classes Candidatas:</a:t>
            </a:r>
          </a:p>
          <a:p>
            <a:pPr lvl="1"/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Autor</a:t>
            </a:r>
          </a:p>
          <a:p>
            <a:pPr lvl="1"/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Publicação</a:t>
            </a:r>
          </a:p>
          <a:p>
            <a:pPr lvl="2"/>
            <a:r>
              <a:rPr lang="pt-PT" sz="1400" dirty="0" smtClean="0">
                <a:solidFill>
                  <a:schemeClr val="bg1">
                    <a:lumMod val="50000"/>
                  </a:schemeClr>
                </a:solidFill>
              </a:rPr>
              <a:t>Livro</a:t>
            </a:r>
          </a:p>
          <a:p>
            <a:pPr lvl="2"/>
            <a:r>
              <a:rPr lang="pt-PT" sz="1400" dirty="0" smtClean="0">
                <a:solidFill>
                  <a:schemeClr val="bg1">
                    <a:lumMod val="50000"/>
                  </a:schemeClr>
                </a:solidFill>
              </a:rPr>
              <a:t>Revista</a:t>
            </a:r>
          </a:p>
          <a:p>
            <a:pPr lvl="1"/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Área Conhecimento</a:t>
            </a:r>
          </a:p>
          <a:p>
            <a:pPr lvl="1"/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Empréstimo</a:t>
            </a:r>
          </a:p>
          <a:p>
            <a:pPr lvl="1"/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Requisição</a:t>
            </a:r>
          </a:p>
          <a:p>
            <a:pPr lvl="1"/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Aluno</a:t>
            </a:r>
          </a:p>
          <a:p>
            <a:pPr lvl="1"/>
            <a:endParaRPr lang="pt-PT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pt-PT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pt-PT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pt-PT" dirty="0"/>
          </a:p>
        </p:txBody>
      </p:sp>
      <p:sp>
        <p:nvSpPr>
          <p:cNvPr id="3" name="Right Brace 2"/>
          <p:cNvSpPr/>
          <p:nvPr/>
        </p:nvSpPr>
        <p:spPr>
          <a:xfrm>
            <a:off x="2819400" y="5562600"/>
            <a:ext cx="228600" cy="4826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3"/>
          <p:cNvSpPr/>
          <p:nvPr/>
        </p:nvSpPr>
        <p:spPr>
          <a:xfrm>
            <a:off x="3276600" y="5334000"/>
            <a:ext cx="2819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 smtClean="0"/>
              <a:t>Provavelmente Empréstimo e Requisição, no contexto do sistema a desenvolver, são sinónimos</a:t>
            </a:r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36154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239000" cy="762000"/>
          </a:xfrm>
        </p:spPr>
        <p:txBody>
          <a:bodyPr anchor="ctr" anchorCtr="0">
            <a:normAutofit/>
          </a:bodyPr>
          <a:lstStyle/>
          <a:p>
            <a:r>
              <a:rPr lang="pt-PT" sz="3200" dirty="0" smtClean="0"/>
              <a:t>Definir as Classes</a:t>
            </a:r>
            <a:endParaRPr lang="pt-PT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2438400"/>
          </a:xfrm>
        </p:spPr>
        <p:txBody>
          <a:bodyPr>
            <a:noAutofit/>
          </a:bodyPr>
          <a:lstStyle/>
          <a:p>
            <a:r>
              <a:rPr lang="pt-PT" dirty="0" smtClean="0"/>
              <a:t>Definir as Classes consiste em identificar:</a:t>
            </a:r>
          </a:p>
          <a:p>
            <a:pPr lvl="1" algn="just"/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Os </a:t>
            </a:r>
            <a:r>
              <a:rPr lang="pt-PT" sz="1800" b="1" dirty="0" smtClean="0">
                <a:solidFill>
                  <a:schemeClr val="bg1">
                    <a:lumMod val="50000"/>
                  </a:schemeClr>
                </a:solidFill>
              </a:rPr>
              <a:t>Atributos</a:t>
            </a:r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pt-PT" sz="1800" b="1" dirty="0" smtClean="0">
                <a:solidFill>
                  <a:schemeClr val="bg1">
                    <a:lumMod val="50000"/>
                  </a:schemeClr>
                </a:solidFill>
              </a:rPr>
              <a:t>Operações</a:t>
            </a:r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 que integram cada Classe</a:t>
            </a:r>
          </a:p>
          <a:p>
            <a:pPr lvl="1" algn="just"/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Os </a:t>
            </a:r>
            <a:r>
              <a:rPr lang="pt-PT" sz="1800" b="1" dirty="0" smtClean="0">
                <a:solidFill>
                  <a:schemeClr val="bg1">
                    <a:lumMod val="50000"/>
                  </a:schemeClr>
                </a:solidFill>
              </a:rPr>
              <a:t>Tipos de Dados</a:t>
            </a:r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 de cada um dos Atributos</a:t>
            </a:r>
          </a:p>
          <a:p>
            <a:pPr lvl="1" algn="just"/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Os parâmetros de chamada de cada </a:t>
            </a:r>
            <a:r>
              <a:rPr lang="pt-PT" sz="1800" b="1" dirty="0" smtClean="0">
                <a:solidFill>
                  <a:schemeClr val="bg1">
                    <a:lumMod val="50000"/>
                  </a:schemeClr>
                </a:solidFill>
              </a:rPr>
              <a:t>Operação</a:t>
            </a:r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 e a eventual informação de retorno</a:t>
            </a:r>
          </a:p>
          <a:p>
            <a:pPr lvl="1" algn="just"/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As </a:t>
            </a:r>
            <a:r>
              <a:rPr lang="pt-PT" sz="1800" b="1" dirty="0" smtClean="0">
                <a:solidFill>
                  <a:schemeClr val="bg1">
                    <a:lumMod val="50000"/>
                  </a:schemeClr>
                </a:solidFill>
              </a:rPr>
              <a:t>Associações</a:t>
            </a:r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 existentes entre as várias Classes </a:t>
            </a:r>
          </a:p>
          <a:p>
            <a:pPr lvl="1" algn="just"/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pt-PT" sz="1800" b="1" dirty="0" smtClean="0">
                <a:solidFill>
                  <a:schemeClr val="bg1">
                    <a:lumMod val="50000"/>
                  </a:schemeClr>
                </a:solidFill>
              </a:rPr>
              <a:t>Visibilidade</a:t>
            </a:r>
            <a:r>
              <a:rPr lang="pt-PT" sz="1800" dirty="0" smtClean="0">
                <a:solidFill>
                  <a:schemeClr val="bg1">
                    <a:lumMod val="50000"/>
                  </a:schemeClr>
                </a:solidFill>
              </a:rPr>
              <a:t> que cada um desses Atributos e Operações deve possuir</a:t>
            </a:r>
            <a:endParaRPr lang="pt-PT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57200" y="5001260"/>
            <a:ext cx="76200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b="1" dirty="0" smtClean="0"/>
              <a:t>Substantivos</a:t>
            </a:r>
            <a:r>
              <a:rPr lang="pt-PT" dirty="0" smtClean="0"/>
              <a:t> representam </a:t>
            </a:r>
            <a:r>
              <a:rPr lang="pt-PT" b="1" dirty="0" smtClean="0"/>
              <a:t>Potenciais Classes</a:t>
            </a:r>
          </a:p>
          <a:p>
            <a:r>
              <a:rPr lang="pt-PT" b="1" dirty="0" smtClean="0"/>
              <a:t>Verbos</a:t>
            </a:r>
            <a:r>
              <a:rPr lang="pt-PT" dirty="0" smtClean="0"/>
              <a:t> representam </a:t>
            </a:r>
            <a:r>
              <a:rPr lang="pt-PT" b="1" dirty="0" smtClean="0"/>
              <a:t>Operações das Classes</a:t>
            </a:r>
          </a:p>
          <a:p>
            <a:r>
              <a:rPr lang="pt-PT" dirty="0" smtClean="0"/>
              <a:t>Descrições de relacionamento representam </a:t>
            </a:r>
            <a:r>
              <a:rPr lang="pt-PT" b="1" dirty="0" smtClean="0"/>
              <a:t>Associações</a:t>
            </a:r>
          </a:p>
        </p:txBody>
      </p:sp>
    </p:spTree>
    <p:extLst>
      <p:ext uri="{BB962C8B-B14F-4D97-AF65-F5344CB8AC3E}">
        <p14:creationId xmlns:p14="http://schemas.microsoft.com/office/powerpoint/2010/main" val="9214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239000" cy="762000"/>
          </a:xfrm>
        </p:spPr>
        <p:txBody>
          <a:bodyPr anchor="ctr" anchorCtr="0">
            <a:normAutofit/>
          </a:bodyPr>
          <a:lstStyle/>
          <a:p>
            <a:r>
              <a:rPr lang="pt-PT" sz="3200" dirty="0" smtClean="0"/>
              <a:t>Sistema Gestão Biblioteca – Diagrama Classes</a:t>
            </a:r>
            <a:endParaRPr lang="pt-PT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934" y="1219200"/>
            <a:ext cx="8409066" cy="517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2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371600"/>
            <a:ext cx="7772400" cy="5029200"/>
          </a:xfrm>
        </p:spPr>
        <p:txBody>
          <a:bodyPr>
            <a:noAutofit/>
          </a:bodyPr>
          <a:lstStyle/>
          <a:p>
            <a:pPr marL="114300" indent="0">
              <a:lnSpc>
                <a:spcPct val="114000"/>
              </a:lnSpc>
              <a:spcAft>
                <a:spcPts val="600"/>
              </a:spcAft>
              <a:buNone/>
            </a:pPr>
            <a:r>
              <a:rPr lang="pt-PT" sz="2000" b="1" cap="all" dirty="0" smtClean="0"/>
              <a:t>Mauro Nunes e Henrique O’Neill</a:t>
            </a:r>
            <a:r>
              <a:rPr lang="pt-PT" sz="2000" dirty="0" smtClean="0"/>
              <a:t>, Fundamentos de UML 7ª Edição, FCA (2004), ISBN: 978-972-722-4814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21772" y="179388"/>
            <a:ext cx="7360228" cy="963612"/>
          </a:xfrm>
        </p:spPr>
        <p:txBody>
          <a:bodyPr/>
          <a:lstStyle/>
          <a:p>
            <a:r>
              <a:rPr lang="pt-PT" sz="3600" dirty="0" smtClean="0"/>
              <a:t>Bibliografia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13737705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Gestão de Projecto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Sumário&amp;quot;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305&quot;/&gt;&lt;/object&gt;&lt;object type=&quot;3&quot; unique_id=&quot;10007&quot;&gt;&lt;property id=&quot;20148&quot; value=&quot;5&quot;/&gt;&lt;property id=&quot;20300&quot; value=&quot;Slide 4 - &amp;quot;O que é um Projecto.&amp;quot;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311&quot;/&gt;&lt;/object&gt;&lt;object type=&quot;3&quot; unique_id=&quot;10009&quot;&gt;&lt;property id=&quot;20148&quot; value=&quot;5&quot;/&gt;&lt;property id=&quot;20300&quot; value=&quot;Slide 6 - &amp;quot;Relação entre o Ciclo de Vida do Produto e o Ciclo de Vida do Projecto.&amp;quot;&quot;/&gt;&lt;property id=&quot;20307&quot; value=&quot;300&quot;/&gt;&lt;/object&gt;&lt;object type=&quot;3&quot; unique_id=&quot;10010&quot;&gt;&lt;property id=&quot;20148&quot; value=&quot;5&quot;/&gt;&lt;property id=&quot;20300&quot; value=&quot;Slide 7 - &amp;quot;O Ciclo de Vida do Projecto.&amp;quot;&quot;/&gt;&lt;property id=&quot;20307&quot; value=&quot;261&quot;/&gt;&lt;/object&gt;&lt;object type=&quot;3&quot; unique_id=&quot;10011&quot;&gt;&lt;property id=&quot;20148&quot; value=&quot;5&quot;/&gt;&lt;property id=&quot;20300&quot; value=&quot;Slide 8 - &amp;quot;O Ciclo de Vida do Projecto.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O Ciclo de Vida do Projecto.&amp;quot;&quot;/&gt;&lt;property id=&quot;20307&quot; value=&quot;263&quot;/&gt;&lt;/object&gt;&lt;object type=&quot;3&quot; unique_id=&quot;10013&quot;&gt;&lt;property id=&quot;20148&quot; value=&quot;5&quot;/&gt;&lt;property id=&quot;20300&quot; value=&quot;Slide 10 - &amp;quot;As Fases do Projecto.&amp;quot;&quot;/&gt;&lt;property id=&quot;20307&quot; value=&quot;260&quot;/&gt;&lt;/object&gt;&lt;object type=&quot;3&quot; unique_id=&quot;10014&quot;&gt;&lt;property id=&quot;20148&quot; value=&quot;5&quot;/&gt;&lt;property id=&quot;20300&quot; value=&quot;Slide 11 - &amp;quot;A Iniciação do Projecto.&amp;quot;&quot;/&gt;&lt;property id=&quot;20307&quot; value=&quot;264&quot;/&gt;&lt;/object&gt;&lt;object type=&quot;3&quot; unique_id=&quot;10015&quot;&gt;&lt;property id=&quot;20148&quot; value=&quot;5&quot;/&gt;&lt;property id=&quot;20300&quot; value=&quot;Slide 12 - &amp;quot;O Planeamento do Projecto.&amp;quot;&quot;/&gt;&lt;property id=&quot;20307&quot; value=&quot;265&quot;/&gt;&lt;/object&gt;&lt;object type=&quot;3&quot; unique_id=&quot;10016&quot;&gt;&lt;property id=&quot;20148&quot; value=&quot;5&quot;/&gt;&lt;property id=&quot;20300&quot; value=&quot;Slide 13 - &amp;quot;A Execução/Controlo do Projecto.&amp;quot;&quot;/&gt;&lt;property id=&quot;20307&quot; value=&quot;266&quot;/&gt;&lt;/object&gt;&lt;object type=&quot;3&quot; unique_id=&quot;10017&quot;&gt;&lt;property id=&quot;20148&quot; value=&quot;5&quot;/&gt;&lt;property id=&quot;20300&quot; value=&quot;Slide 14 - &amp;quot;O Fecho do Projecto.&amp;quot;&quot;/&gt;&lt;property id=&quot;20307&quot; value=&quot;267&quot;/&gt;&lt;/object&gt;&lt;object type=&quot;3&quot; unique_id=&quot;10018&quot;&gt;&lt;property id=&quot;20148&quot; value=&quot;5&quot;/&gt;&lt;property id=&quot;20300&quot; value=&quot;Slide 15 - &amp;quot;7 Mitos da Gestão de Projectos.&amp;quot;&quot;/&gt;&lt;property id=&quot;20307&quot; value=&quot;316&quot;/&gt;&lt;/object&gt;&lt;object type=&quot;3&quot; unique_id=&quot;10019&quot;&gt;&lt;property id=&quot;20148&quot; value=&quot;5&quot;/&gt;&lt;property id=&quot;20300&quot; value=&quot;Slide 16 - &amp;quot;7 Mitos da Gestão de Projectos.&amp;quot;&quot;/&gt;&lt;property id=&quot;20307&quot; value=&quot;317&quot;/&gt;&lt;/object&gt;&lt;object type=&quot;3&quot; unique_id=&quot;10020&quot;&gt;&lt;property id=&quot;20148&quot; value=&quot;5&quot;/&gt;&lt;property id=&quot;20300&quot; value=&quot;Slide 17&quot;/&gt;&lt;property id=&quot;20307&quot; value=&quot;315&quot;/&gt;&lt;/object&gt;&lt;object type=&quot;3&quot; unique_id=&quot;10021&quot;&gt;&lt;property id=&quot;20148&quot; value=&quot;5&quot;/&gt;&lt;property id=&quot;20300&quot; value=&quot;Slide 18 - &amp;quot;Motivações para o Projecto.&amp;quot;&quot;/&gt;&lt;property id=&quot;20307&quot; value=&quot;268&quot;/&gt;&lt;/object&gt;&lt;object type=&quot;3&quot; unique_id=&quot;10022&quot;&gt;&lt;property id=&quot;20148&quot; value=&quot;5&quot;/&gt;&lt;property id=&quot;20300&quot; value=&quot;Slide 19 - &amp;quot;O Processo de Início do Projecto.&amp;quot;&quot;/&gt;&lt;property id=&quot;20307&quot; value=&quot;270&quot;/&gt;&lt;/object&gt;&lt;object type=&quot;3&quot; unique_id=&quot;10023&quot;&gt;&lt;property id=&quot;20148&quot; value=&quot;5&quot;/&gt;&lt;property id=&quot;20300&quot; value=&quot;Slide 20 - &amp;quot;O Documento de Descrição do Projecto (Charter).&amp;quot;&quot;/&gt;&lt;property id=&quot;20307&quot; value=&quot;282&quot;/&gt;&lt;/object&gt;&lt;object type=&quot;3&quot; unique_id=&quot;10024&quot;&gt;&lt;property id=&quot;20148&quot; value=&quot;5&quot;/&gt;&lt;property id=&quot;20300&quot; value=&quot;Slide 21 - &amp;quot;O Documento de Definição do Projecto.&amp;quot;&quot;/&gt;&lt;property id=&quot;20307&quot; value=&quot;276&quot;/&gt;&lt;/object&gt;&lt;object type=&quot;3&quot; unique_id=&quot;10025&quot;&gt;&lt;property id=&quot;20148&quot; value=&quot;5&quot;/&gt;&lt;property id=&quot;20300&quot; value=&quot;Slide 22 - &amp;quot;O Documento de Definição do Projecto.&amp;quot;&quot;/&gt;&lt;property id=&quot;20307&quot; value=&quot;272&quot;/&gt;&lt;/object&gt;&lt;object type=&quot;3&quot; unique_id=&quot;10026&quot;&gt;&lt;property id=&quot;20148&quot; value=&quot;5&quot;/&gt;&lt;property id=&quot;20300&quot; value=&quot;Slide 23 - &amp;quot;O Documento de Definição do Projecto.&amp;quot;&quot;/&gt;&lt;property id=&quot;20307&quot; value=&quot;279&quot;/&gt;&lt;/object&gt;&lt;object type=&quot;3&quot; unique_id=&quot;10027&quot;&gt;&lt;property id=&quot;20148&quot; value=&quot;5&quot;/&gt;&lt;property id=&quot;20300&quot; value=&quot;Slide 24 - &amp;quot;O Documento de Definição do Projecto.&amp;quot;&quot;/&gt;&lt;property id=&quot;20307&quot; value=&quot;280&quot;/&gt;&lt;/object&gt;&lt;object type=&quot;3&quot; unique_id=&quot;10028&quot;&gt;&lt;property id=&quot;20148&quot; value=&quot;5&quot;/&gt;&lt;property id=&quot;20300&quot; value=&quot;Slide 25 - &amp;quot;O Documento de Definição do Projecto.&amp;quot;&quot;/&gt;&lt;property id=&quot;20307&quot; value=&quot;281&quot;/&gt;&lt;/object&gt;&lt;object type=&quot;3&quot; unique_id=&quot;10029&quot;&gt;&lt;property id=&quot;20148&quot; value=&quot;5&quot;/&gt;&lt;property id=&quot;20300&quot; value=&quot;Slide 26 - &amp;quot;Documento de Descrição do Projecto (Charter).&amp;quot;&quot;/&gt;&lt;property id=&quot;20307&quot; value=&quot;283&quot;/&gt;&lt;/object&gt;&lt;object type=&quot;3&quot; unique_id=&quot;10030&quot;&gt;&lt;property id=&quot;20148&quot; value=&quot;5&quot;/&gt;&lt;property id=&quot;20300&quot; value=&quot;Slide 27 - &amp;quot;Definição e Tipos de Stakeholders.&amp;quot;&quot;/&gt;&lt;property id=&quot;20307&quot; value=&quot;284&quot;/&gt;&lt;/object&gt;&lt;object type=&quot;3&quot; unique_id=&quot;10031&quot;&gt;&lt;property id=&quot;20148&quot; value=&quot;5&quot;/&gt;&lt;property id=&quot;20300&quot; value=&quot;Slide 28 - &amp;quot;A Identificação de Stakeholders.&amp;quot;&quot;/&gt;&lt;property id=&quot;20307&quot; value=&quot;287&quot;/&gt;&lt;/object&gt;&lt;object type=&quot;3&quot; unique_id=&quot;10032&quot;&gt;&lt;property id=&quot;20148&quot; value=&quot;5&quot;/&gt;&lt;property id=&quot;20300&quot; value=&quot;Slide 29 - &amp;quot;A Identificação de Stakeholders.&amp;quot;&quot;/&gt;&lt;property id=&quot;20307&quot; value=&quot;286&quot;/&gt;&lt;/object&gt;&lt;object type=&quot;3&quot; unique_id=&quot;10033&quot;&gt;&lt;property id=&quot;20148&quot; value=&quot;5&quot;/&gt;&lt;property id=&quot;20300&quot; value=&quot;Slide 30 - &amp;quot;Matriz de Identificação de Stakeholders.&amp;quot;&quot;/&gt;&lt;property id=&quot;20307&quot; value=&quot;322&quot;/&gt;&lt;/object&gt;&lt;object type=&quot;3&quot; unique_id=&quot;10034&quot;&gt;&lt;property id=&quot;20148&quot; value=&quot;5&quot;/&gt;&lt;property id=&quot;20300&quot; value=&quot;Slide 31 - &amp;quot;Matrizes de Stakeholders – Influência e Importância.&amp;quot;&quot;/&gt;&lt;property id=&quot;20307&quot; value=&quot;323&quot;/&gt;&lt;/object&gt;&lt;object type=&quot;3&quot; unique_id=&quot;10035&quot;&gt;&lt;property id=&quot;20148&quot; value=&quot;5&quot;/&gt;&lt;property id=&quot;20300&quot; value=&quot;Slide 32 - &amp;quot;Matrizes de Stakeholders – Estratégias de Participação.&amp;quot;&quot;/&gt;&lt;property id=&quot;20307&quot; value=&quot;324&quot;/&gt;&lt;/object&gt;&lt;object type=&quot;3&quot; unique_id=&quot;10036&quot;&gt;&lt;property id=&quot;20148&quot; value=&quot;5&quot;/&gt;&lt;property id=&quot;20300&quot; value=&quot;Slide 33&quot;/&gt;&lt;property id=&quot;20307&quot; value=&quot;319&quot;/&gt;&lt;/object&gt;&lt;object type=&quot;3&quot; unique_id=&quot;10037&quot;&gt;&lt;property id=&quot;20148&quot; value=&quot;5&quot;/&gt;&lt;property id=&quot;20300&quot; value=&quot;Slide 34&quot;/&gt;&lt;property id=&quot;20307&quot; value=&quot;308&quot;/&gt;&lt;/object&gt;&lt;object type=&quot;3&quot; unique_id=&quot;10038&quot;&gt;&lt;property id=&quot;20148&quot; value=&quot;5&quot;/&gt;&lt;property id=&quot;20300&quot; value=&quot;Slide 35 - &amp;quot;Questionário.&amp;quot;&quot;/&gt;&lt;property id=&quot;20307&quot; value=&quot;277&quot;/&gt;&lt;/object&gt;&lt;object type=&quot;3&quot; unique_id=&quot;10039&quot;&gt;&lt;property id=&quot;20148&quot; value=&quot;5&quot;/&gt;&lt;property id=&quot;20300&quot; value=&quot;Slide 36 - &amp;quot;Questionário.&amp;quot;&quot;/&gt;&lt;property id=&quot;20307&quot; value=&quot;285&quot;/&gt;&lt;/object&gt;&lt;object type=&quot;3&quot; unique_id=&quot;10040&quot;&gt;&lt;property id=&quot;20148&quot; value=&quot;5&quot;/&gt;&lt;property id=&quot;20300&quot; value=&quot;Slide 37 - &amp;quot;Questionário.&amp;quot;&quot;/&gt;&lt;property id=&quot;20307&quot; value=&quot;293&quot;/&gt;&lt;/object&gt;&lt;object type=&quot;3&quot; unique_id=&quot;10041&quot;&gt;&lt;property id=&quot;20148&quot; value=&quot;5&quot;/&gt;&lt;property id=&quot;20300&quot; value=&quot;Slide 38 - &amp;quot;Questionário.&amp;quot;&quot;/&gt;&lt;property id=&quot;20307&quot; value=&quot;294&quot;/&gt;&lt;/object&gt;&lt;object type=&quot;3&quot; unique_id=&quot;10042&quot;&gt;&lt;property id=&quot;20148&quot; value=&quot;5&quot;/&gt;&lt;property id=&quot;20300&quot; value=&quot;Slide 39 - &amp;quot;Bibliografia.&amp;quot;&quot;/&gt;&lt;property id=&quot;20307&quot; value=&quot;314&quot;/&gt;&lt;/object&gt;&lt;object type=&quot;3&quot; unique_id=&quot;10043&quot;&gt;&lt;property id=&quot;20148&quot; value=&quot;5&quot;/&gt;&lt;property id=&quot;20300&quot; value=&quot;Slide 40&quot;/&gt;&lt;property id=&quot;20307&quot; value=&quot;30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695</Words>
  <Application>Microsoft Office PowerPoint</Application>
  <PresentationFormat>On-screen Show (4:3)</PresentationFormat>
  <Paragraphs>117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Wingdings 2</vt:lpstr>
      <vt:lpstr>Adjacency</vt:lpstr>
      <vt:lpstr>Fundamentos de UML</vt:lpstr>
      <vt:lpstr>SI Para Gestão de Biblioteca</vt:lpstr>
      <vt:lpstr>SI Para Gestão de Biblioteca</vt:lpstr>
      <vt:lpstr>SI Para Gestão de Biblioteca</vt:lpstr>
      <vt:lpstr>PowerPoint Presentation</vt:lpstr>
      <vt:lpstr>Identificar os Objetos Relevantes para o Sistema</vt:lpstr>
      <vt:lpstr>Definir as Classes</vt:lpstr>
      <vt:lpstr>Sistema Gestão Biblioteca – Diagrama Classes</vt:lpstr>
      <vt:lpstr>Bibliografia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2012-05-21T21:07:40Z</dcterms:created>
  <dcterms:modified xsi:type="dcterms:W3CDTF">2014-03-21T12:46:16Z</dcterms:modified>
</cp:coreProperties>
</file>